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8" r:id="rId3"/>
    <p:sldId id="260" r:id="rId4"/>
    <p:sldId id="298" r:id="rId5"/>
    <p:sldId id="300" r:id="rId6"/>
    <p:sldId id="301" r:id="rId7"/>
    <p:sldId id="303" r:id="rId8"/>
    <p:sldId id="292" r:id="rId9"/>
    <p:sldId id="316" r:id="rId10"/>
    <p:sldId id="293" r:id="rId11"/>
    <p:sldId id="313" r:id="rId12"/>
    <p:sldId id="314" r:id="rId13"/>
    <p:sldId id="315" r:id="rId14"/>
    <p:sldId id="294" r:id="rId15"/>
    <p:sldId id="311" r:id="rId16"/>
    <p:sldId id="312" r:id="rId17"/>
    <p:sldId id="295" r:id="rId18"/>
    <p:sldId id="302" r:id="rId19"/>
    <p:sldId id="304" r:id="rId20"/>
    <p:sldId id="296" r:id="rId21"/>
    <p:sldId id="317" r:id="rId22"/>
    <p:sldId id="318" r:id="rId23"/>
    <p:sldId id="319" r:id="rId24"/>
    <p:sldId id="320" r:id="rId25"/>
    <p:sldId id="308" r:id="rId26"/>
    <p:sldId id="309" r:id="rId27"/>
    <p:sldId id="321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78AEB-2AF6-C670-5A98-3DEF394D81D9}" v="722" dt="2021-08-07T11:46:18.749"/>
    <p1510:client id="{1F46FCA2-3BBE-D3B4-EB56-84FCBA05CC2E}" v="21" dt="2021-08-08T10:14:19.772"/>
    <p1510:client id="{21E4786A-F48E-302A-7BE3-A8B66AD646B8}" v="35" dt="2021-08-08T10:13:23.929"/>
    <p1510:client id="{46B052D7-2B1F-1F12-CA6C-CDDEA024E41E}" v="41" dt="2021-08-07T14:40:59.357"/>
    <p1510:client id="{4EA83BAE-2009-B467-E141-326B5B548272}" v="72" dt="2021-08-09T11:00:07.822"/>
    <p1510:client id="{5444F31D-3DDF-D914-6220-9640E78FD30F}" v="6" dt="2021-08-08T09:04:59.458"/>
    <p1510:client id="{661BC0B4-00B0-3E4A-944A-9CCC7AB56D04}" v="1063" dt="2021-08-08T10:48:33.890"/>
    <p1510:client id="{699F7B2D-13EC-94DD-8B19-35E4A487F0E9}" v="509" dt="2021-08-08T07:32:57.216"/>
    <p1510:client id="{717A024C-FB8C-4843-8CF4-68D4E4B2F760}" v="175" dt="2021-08-08T09:44:49.244"/>
    <p1510:client id="{93807848-8801-31A7-14B1-8238A8E496EF}" v="17" dt="2021-08-08T09:58:40.832"/>
    <p1510:client id="{A05F3B34-80CB-4440-A8E4-82986366C82A}" v="1" dt="2021-08-08T10:13:01.474"/>
    <p1510:client id="{B3D8EBFC-1126-44F7-942E-2BCC7686AD9D}" v="9" dt="2021-08-08T10:48:54.985"/>
    <p1510:client id="{BF3BB812-65BD-5F05-D6C8-7EB27C2364EB}" v="25" dt="2021-08-09T11:09:19.657"/>
    <p1510:client id="{CB35DBAD-5EEA-41B9-9A32-271997692DD9}" v="441" dt="2021-08-08T10:08:33.667"/>
    <p1510:client id="{D08586FD-7E18-0195-E07C-29DA37795858}" v="49" dt="2021-08-08T08:55:30.781"/>
    <p1510:client id="{D9EE925E-79F3-2354-7EFD-70FD67B1283E}" v="95" dt="2021-08-08T08:47:36.537"/>
    <p1510:client id="{E6DF8A01-2292-16D8-DCEA-D66DE17F38E8}" v="114" dt="2021-08-09T11:05:53.099"/>
    <p1510:client id="{E9DC5B39-4212-0239-CD77-5AABED9D086C}" v="1306" dt="2021-08-08T04:10:09.290"/>
    <p1510:client id="{F21A1C3E-D6D9-45D5-970F-456A07E3DFAD}" v="123" dt="2021-08-08T06:50:44.002"/>
    <p1510:client id="{F2B80079-3031-F6D9-5C6B-50A86F557E1E}" v="387" dt="2021-08-07T11:52:25.443"/>
  </p1510:revLst>
</p1510:revInfo>
</file>

<file path=ppt/tableStyles.xml><?xml version="1.0" encoding="utf-8"?>
<a:tblStyleLst xmlns:a="http://schemas.openxmlformats.org/drawingml/2006/main" def="{2B9A713B-6795-44AD-999F-BFB7AEDE567D}">
  <a:tblStyle styleId="{2B9A713B-6795-44AD-999F-BFB7AEDE5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36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9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65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11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81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15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2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262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5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5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365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464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51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9fa940987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9fa940987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8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39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59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50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9fa94098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9fa94098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7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329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42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"/>
              <a:buNone/>
              <a:defRPr sz="80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Px8YgWsXIk?feature=oembed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COMP8715 </a:t>
            </a:r>
            <a:endParaRPr>
              <a:solidFill>
                <a:schemeClr val="accent1"/>
              </a:solidFill>
            </a:endParaRPr>
          </a:p>
          <a:p>
            <a:pPr lvl="0"/>
            <a:r>
              <a:rPr lang="en">
                <a:solidFill>
                  <a:schemeClr val="accent1"/>
                </a:solidFill>
              </a:rPr>
              <a:t>The </a:t>
            </a:r>
            <a:r>
              <a:rPr lang="en">
                <a:solidFill>
                  <a:srgbClr val="4A8CFF"/>
                </a:solidFill>
              </a:rPr>
              <a:t>Cinema</a:t>
            </a:r>
            <a:r>
              <a:rPr lang="en">
                <a:solidFill>
                  <a:schemeClr val="accent1"/>
                </a:solidFill>
              </a:rPr>
              <a:t> Project</a:t>
            </a:r>
            <a:r>
              <a:rPr lang="en">
                <a:solidFill>
                  <a:srgbClr val="4A8CFF"/>
                </a:solidFill>
              </a:rPr>
              <a:t> </a:t>
            </a:r>
            <a:endParaRPr>
              <a:solidFill>
                <a:srgbClr val="4A8C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663537" y="2404125"/>
            <a:ext cx="57672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Risk &amp; Constraints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350" y="3452607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Yixian Qiu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177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742-11E7-4E84-A6E5-60BC5503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Control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DA974-57C9-4F81-A5FC-04730E794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797" y="2371675"/>
            <a:ext cx="3252439" cy="1503717"/>
          </a:xfrm>
        </p:spPr>
        <p:txBody>
          <a:bodyPr/>
          <a:lstStyle/>
          <a:p>
            <a:r>
              <a:rPr lang="en-US"/>
              <a:t>Development Plan</a:t>
            </a:r>
          </a:p>
          <a:p>
            <a:r>
              <a:rPr lang="en-US"/>
              <a:t>Development Environment</a:t>
            </a:r>
          </a:p>
          <a:p>
            <a:r>
              <a:rPr lang="en-US"/>
              <a:t>Product</a:t>
            </a:r>
          </a:p>
          <a:p>
            <a:r>
              <a:rPr lang="en-US"/>
              <a:t>Personnel</a:t>
            </a:r>
          </a:p>
          <a:p>
            <a:r>
              <a:rPr lang="en-US"/>
              <a:t>Client</a:t>
            </a:r>
          </a:p>
          <a:p>
            <a:pPr marL="13970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9D3AA-EA8D-43BC-AB93-F0816C47FB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Risk Register</a:t>
            </a:r>
          </a:p>
          <a:p>
            <a:r>
              <a:rPr lang="en-US"/>
              <a:t>Risk Solution chart</a:t>
            </a:r>
          </a:p>
          <a:p>
            <a:r>
              <a:rPr lang="en-US"/>
              <a:t>Responsible Distribution</a:t>
            </a:r>
          </a:p>
          <a:p>
            <a:r>
              <a:rPr lang="en-US"/>
              <a:t>Potential Cost Evaluation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8E4BF3-7E71-429F-8BEA-482F6F06F5F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72403" y="1925800"/>
            <a:ext cx="2987100" cy="470400"/>
          </a:xfrm>
        </p:spPr>
        <p:txBody>
          <a:bodyPr/>
          <a:lstStyle/>
          <a:p>
            <a:r>
              <a:rPr lang="en-US"/>
              <a:t>Risk Label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9986D6-6397-495D-B9C2-37B5C0C982F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/>
              <a:t>How to control...</a:t>
            </a:r>
          </a:p>
        </p:txBody>
      </p:sp>
    </p:spTree>
    <p:extLst>
      <p:ext uri="{BB962C8B-B14F-4D97-AF65-F5344CB8AC3E}">
        <p14:creationId xmlns:p14="http://schemas.microsoft.com/office/powerpoint/2010/main" val="419816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6F28-7FB7-48F8-85C6-0AE00E27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Register and Solution Tables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8EA1E9FC-C438-4B1E-A7AE-9C3206CE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7" y="1196010"/>
            <a:ext cx="4484913" cy="2492947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6D9BA10-5057-4E41-A116-402E141C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04" y="1816761"/>
            <a:ext cx="3062968" cy="2700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E35C02-E99E-42A9-87B8-AA1491C635BC}"/>
              </a:ext>
            </a:extLst>
          </p:cNvPr>
          <p:cNvSpPr txBox="1"/>
          <p:nvPr/>
        </p:nvSpPr>
        <p:spPr>
          <a:xfrm>
            <a:off x="1547133" y="3683454"/>
            <a:ext cx="25731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Risk Register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1262E-10AB-49A9-AAD1-AC3B60909744}"/>
              </a:ext>
            </a:extLst>
          </p:cNvPr>
          <p:cNvSpPr txBox="1"/>
          <p:nvPr/>
        </p:nvSpPr>
        <p:spPr>
          <a:xfrm>
            <a:off x="5629275" y="150631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Risk Solution Table</a:t>
            </a:r>
          </a:p>
        </p:txBody>
      </p:sp>
    </p:spTree>
    <p:extLst>
      <p:ext uri="{BB962C8B-B14F-4D97-AF65-F5344CB8AC3E}">
        <p14:creationId xmlns:p14="http://schemas.microsoft.com/office/powerpoint/2010/main" val="327405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8993-E203-4E1A-96D4-0C1BDD58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20850-6D43-470E-B9DB-A7E83C271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Developer skills</a:t>
            </a:r>
          </a:p>
          <a:p>
            <a:r>
              <a:rPr lang="en-US"/>
              <a:t>Programming Language</a:t>
            </a:r>
          </a:p>
          <a:p>
            <a:pPr marL="139700" indent="0">
              <a:buNone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B3149-4212-47C7-9FCE-844B569FAB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User Privacy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73AA35-29D0-477A-92AA-7B27C6B3F96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/>
              <a:t>Technical 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CBF3F4-8BFB-4854-95A1-7CBEEB28667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1356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Resources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Tao Qu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C2FB7F-49C3-4D1E-9AA0-91E2B1D6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3" y="516529"/>
            <a:ext cx="2743200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2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67;p63">
            <a:extLst>
              <a:ext uri="{FF2B5EF4-FFF2-40B4-BE49-F238E27FC236}">
                <a16:creationId xmlns:a16="http://schemas.microsoft.com/office/drawing/2014/main" id="{0103FFF5-6783-402F-B249-E3DE6E76D9BC}"/>
              </a:ext>
            </a:extLst>
          </p:cNvPr>
          <p:cNvSpPr txBox="1">
            <a:spLocks/>
          </p:cNvSpPr>
          <p:nvPr/>
        </p:nvSpPr>
        <p:spPr>
          <a:xfrm>
            <a:off x="711155" y="1255775"/>
            <a:ext cx="5781342" cy="186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solidFill>
                  <a:schemeClr val="accent1"/>
                </a:solidFill>
              </a:rPr>
              <a:t>Communication Tools:</a:t>
            </a:r>
          </a:p>
          <a:p>
            <a:pPr marR="50800">
              <a:lnSpc>
                <a:spcPct val="150000"/>
              </a:lnSpc>
              <a:spcBef>
                <a:spcPts val="1600"/>
              </a:spcBef>
              <a:buClr>
                <a:schemeClr val="dk2"/>
              </a:buClr>
            </a:pPr>
            <a:r>
              <a:rPr lang="en-US">
                <a:uFill>
                  <a:noFill/>
                </a:uFill>
                <a:latin typeface="Arial"/>
              </a:rPr>
              <a:t>Wechat Group:     Daily communication among team members</a:t>
            </a:r>
            <a:endParaRPr lang="en-US">
              <a:latin typeface="Arial"/>
            </a:endParaRPr>
          </a:p>
          <a:p>
            <a:pPr marR="50800">
              <a:lnSpc>
                <a:spcPct val="150000"/>
              </a:lnSpc>
              <a:buClr>
                <a:schemeClr val="dk2"/>
              </a:buClr>
            </a:pPr>
            <a:r>
              <a:rPr lang="en-US">
                <a:uFill>
                  <a:noFill/>
                </a:uFill>
                <a:latin typeface="Arial"/>
              </a:rPr>
              <a:t>Zoom meetings:   Used for weekly meetings</a:t>
            </a:r>
            <a:endParaRPr lang="en-US">
              <a:latin typeface="Arial"/>
            </a:endParaRPr>
          </a:p>
          <a:p>
            <a:pPr marR="50800">
              <a:lnSpc>
                <a:spcPct val="150000"/>
              </a:lnSpc>
              <a:buClr>
                <a:schemeClr val="dk2"/>
              </a:buClr>
              <a:buFont typeface="Quicksand"/>
              <a:buChar char=""/>
            </a:pPr>
            <a:r>
              <a:rPr lang="en-US">
                <a:uFill>
                  <a:noFill/>
                </a:uFill>
                <a:latin typeface="Arial"/>
              </a:rPr>
              <a:t>Google Drive:   Backup tool to store project documents</a:t>
            </a:r>
            <a:endParaRPr lang="en-US">
              <a:latin typeface="Arial"/>
            </a:endParaRPr>
          </a:p>
          <a:p>
            <a:pPr marR="50800">
              <a:lnSpc>
                <a:spcPct val="150000"/>
              </a:lnSpc>
              <a:buClr>
                <a:schemeClr val="dk2"/>
              </a:buClr>
              <a:buFont typeface="Quicksand"/>
              <a:buChar char=""/>
            </a:pPr>
            <a:r>
              <a:rPr lang="en-US">
                <a:uFill>
                  <a:noFill/>
                </a:uFill>
                <a:latin typeface="Arial"/>
              </a:rPr>
              <a:t>Git:   Development platform for team coding and sharing</a:t>
            </a:r>
            <a:endParaRPr lang="en-US">
              <a:latin typeface="Arial"/>
            </a:endParaRPr>
          </a:p>
          <a:p>
            <a:pPr marR="50800">
              <a:buClr>
                <a:schemeClr val="dk2"/>
              </a:buClr>
              <a:buFont typeface="Quicksand"/>
              <a:buChar char="●"/>
            </a:pPr>
            <a:endParaRPr lang="en-US">
              <a:uFill>
                <a:noFill/>
              </a:uFill>
            </a:endParaRPr>
          </a:p>
        </p:txBody>
      </p:sp>
      <p:sp>
        <p:nvSpPr>
          <p:cNvPr id="10" name="Google Shape;667;p63">
            <a:extLst>
              <a:ext uri="{FF2B5EF4-FFF2-40B4-BE49-F238E27FC236}">
                <a16:creationId xmlns:a16="http://schemas.microsoft.com/office/drawing/2014/main" id="{8AA134A8-0285-4D99-83B2-2F6606D55DA1}"/>
              </a:ext>
            </a:extLst>
          </p:cNvPr>
          <p:cNvSpPr txBox="1">
            <a:spLocks/>
          </p:cNvSpPr>
          <p:nvPr/>
        </p:nvSpPr>
        <p:spPr>
          <a:xfrm>
            <a:off x="711154" y="3335769"/>
            <a:ext cx="5781342" cy="111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>
                <a:solidFill>
                  <a:schemeClr val="accent1"/>
                </a:solidFill>
              </a:rPr>
              <a:t>Technical Tools:</a:t>
            </a:r>
          </a:p>
          <a:p>
            <a:pPr marR="50800">
              <a:spcBef>
                <a:spcPts val="1600"/>
              </a:spcBef>
              <a:buClr>
                <a:schemeClr val="dk2"/>
              </a:buClr>
            </a:pPr>
            <a:r>
              <a:rPr lang="en-US">
                <a:uFill>
                  <a:noFill/>
                </a:uFill>
                <a:latin typeface="Arial"/>
              </a:rPr>
              <a:t>Pycharm:     IDE used for developing the product.</a:t>
            </a:r>
            <a:endParaRPr lang="en-US">
              <a:latin typeface="Arial"/>
            </a:endParaRPr>
          </a:p>
          <a:p>
            <a:pPr marR="50800">
              <a:buClr>
                <a:schemeClr val="dk2"/>
              </a:buClr>
            </a:pPr>
            <a:endParaRPr lang="en-US">
              <a:uFill>
                <a:noFill/>
              </a:uFill>
              <a:latin typeface="Arial"/>
            </a:endParaRPr>
          </a:p>
          <a:p>
            <a:pPr marR="50800">
              <a:buClr>
                <a:schemeClr val="dk2"/>
              </a:buClr>
              <a:buFont typeface="Quicksand"/>
              <a:buChar char="●"/>
            </a:pPr>
            <a:endParaRPr lang="en-US">
              <a:uFill>
                <a:no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72733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03;p40">
            <a:extLst>
              <a:ext uri="{FF2B5EF4-FFF2-40B4-BE49-F238E27FC236}">
                <a16:creationId xmlns:a16="http://schemas.microsoft.com/office/drawing/2014/main" id="{49823055-0C44-42DF-A1B2-9D7D2548ACBC}"/>
              </a:ext>
            </a:extLst>
          </p:cNvPr>
          <p:cNvSpPr/>
          <p:nvPr/>
        </p:nvSpPr>
        <p:spPr>
          <a:xfrm>
            <a:off x="4498464" y="3445824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04;p40">
            <a:extLst>
              <a:ext uri="{FF2B5EF4-FFF2-40B4-BE49-F238E27FC236}">
                <a16:creationId xmlns:a16="http://schemas.microsoft.com/office/drawing/2014/main" id="{A50E00CC-CCA3-4442-8723-B6E622EC3436}"/>
              </a:ext>
            </a:extLst>
          </p:cNvPr>
          <p:cNvSpPr/>
          <p:nvPr/>
        </p:nvSpPr>
        <p:spPr>
          <a:xfrm>
            <a:off x="4498464" y="1793213"/>
            <a:ext cx="3026832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BFB489A0-403A-4DDF-AF80-E8BDEE91C328}"/>
              </a:ext>
            </a:extLst>
          </p:cNvPr>
          <p:cNvSpPr/>
          <p:nvPr/>
        </p:nvSpPr>
        <p:spPr>
          <a:xfrm>
            <a:off x="1284926" y="3425888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6;p40">
            <a:extLst>
              <a:ext uri="{FF2B5EF4-FFF2-40B4-BE49-F238E27FC236}">
                <a16:creationId xmlns:a16="http://schemas.microsoft.com/office/drawing/2014/main" id="{B613761C-4371-4954-A43E-F6C13CA797CE}"/>
              </a:ext>
            </a:extLst>
          </p:cNvPr>
          <p:cNvSpPr/>
          <p:nvPr/>
        </p:nvSpPr>
        <p:spPr>
          <a:xfrm>
            <a:off x="1284926" y="1793213"/>
            <a:ext cx="27876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07;p40">
            <a:extLst>
              <a:ext uri="{FF2B5EF4-FFF2-40B4-BE49-F238E27FC236}">
                <a16:creationId xmlns:a16="http://schemas.microsoft.com/office/drawing/2014/main" id="{7144FB17-FB7F-4453-A212-17EFB4E8B52C}"/>
              </a:ext>
            </a:extLst>
          </p:cNvPr>
          <p:cNvSpPr/>
          <p:nvPr/>
        </p:nvSpPr>
        <p:spPr>
          <a:xfrm>
            <a:off x="4498389" y="3098138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8;p40">
            <a:extLst>
              <a:ext uri="{FF2B5EF4-FFF2-40B4-BE49-F238E27FC236}">
                <a16:creationId xmlns:a16="http://schemas.microsoft.com/office/drawing/2014/main" id="{A22739B1-5B9B-4BED-862D-80A1B72C9AAD}"/>
              </a:ext>
            </a:extLst>
          </p:cNvPr>
          <p:cNvSpPr/>
          <p:nvPr/>
        </p:nvSpPr>
        <p:spPr>
          <a:xfrm>
            <a:off x="4498464" y="1453013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09;p40">
            <a:extLst>
              <a:ext uri="{FF2B5EF4-FFF2-40B4-BE49-F238E27FC236}">
                <a16:creationId xmlns:a16="http://schemas.microsoft.com/office/drawing/2014/main" id="{DB21AD43-4817-48E1-BA66-1B1B45E9A888}"/>
              </a:ext>
            </a:extLst>
          </p:cNvPr>
          <p:cNvSpPr/>
          <p:nvPr/>
        </p:nvSpPr>
        <p:spPr>
          <a:xfrm>
            <a:off x="1284926" y="3098138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10;p40">
            <a:extLst>
              <a:ext uri="{FF2B5EF4-FFF2-40B4-BE49-F238E27FC236}">
                <a16:creationId xmlns:a16="http://schemas.microsoft.com/office/drawing/2014/main" id="{135F483E-07D0-47AF-9F96-2DC92C0A2D82}"/>
              </a:ext>
            </a:extLst>
          </p:cNvPr>
          <p:cNvSpPr/>
          <p:nvPr/>
        </p:nvSpPr>
        <p:spPr>
          <a:xfrm>
            <a:off x="1284926" y="1453013"/>
            <a:ext cx="2787600" cy="34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12;p40">
            <a:extLst>
              <a:ext uri="{FF2B5EF4-FFF2-40B4-BE49-F238E27FC236}">
                <a16:creationId xmlns:a16="http://schemas.microsoft.com/office/drawing/2014/main" id="{F57F63CA-A873-4092-98ED-AFD51CE0A73F}"/>
              </a:ext>
            </a:extLst>
          </p:cNvPr>
          <p:cNvSpPr txBox="1">
            <a:spLocks/>
          </p:cNvSpPr>
          <p:nvPr/>
        </p:nvSpPr>
        <p:spPr>
          <a:xfrm>
            <a:off x="1519426" y="1411163"/>
            <a:ext cx="27876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</a:rPr>
              <a:t>From Client</a:t>
            </a:r>
          </a:p>
        </p:txBody>
      </p:sp>
      <p:sp>
        <p:nvSpPr>
          <p:cNvPr id="19" name="Google Shape;313;p40">
            <a:extLst>
              <a:ext uri="{FF2B5EF4-FFF2-40B4-BE49-F238E27FC236}">
                <a16:creationId xmlns:a16="http://schemas.microsoft.com/office/drawing/2014/main" id="{16137AE7-0759-421C-B52E-664452404AD0}"/>
              </a:ext>
            </a:extLst>
          </p:cNvPr>
          <p:cNvSpPr txBox="1">
            <a:spLocks/>
          </p:cNvSpPr>
          <p:nvPr/>
        </p:nvSpPr>
        <p:spPr>
          <a:xfrm>
            <a:off x="1292983" y="1828352"/>
            <a:ext cx="27876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Quicksand"/>
              <a:buChar char="●"/>
            </a:pPr>
            <a:r>
              <a:rPr lang="en-US">
                <a:latin typeface="Arial"/>
              </a:rPr>
              <a:t>Videos in the Database</a:t>
            </a:r>
          </a:p>
          <a:p>
            <a:pPr>
              <a:buFont typeface="Quicksand"/>
              <a:buChar char="●"/>
            </a:pPr>
            <a:endParaRPr lang="en-US"/>
          </a:p>
        </p:txBody>
      </p:sp>
      <p:sp>
        <p:nvSpPr>
          <p:cNvPr id="21" name="Google Shape;314;p40">
            <a:extLst>
              <a:ext uri="{FF2B5EF4-FFF2-40B4-BE49-F238E27FC236}">
                <a16:creationId xmlns:a16="http://schemas.microsoft.com/office/drawing/2014/main" id="{3930F857-B3AE-441B-90C7-28A43F4E813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60061" y="1411163"/>
            <a:ext cx="2594884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600" b="0">
                <a:solidFill>
                  <a:srgbClr val="FFFFFF"/>
                </a:solidFill>
                <a:latin typeface="Arial"/>
              </a:rPr>
              <a:t>From ANU</a:t>
            </a:r>
            <a:endParaRPr sz="1600" b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Google Shape;316;p40">
            <a:extLst>
              <a:ext uri="{FF2B5EF4-FFF2-40B4-BE49-F238E27FC236}">
                <a16:creationId xmlns:a16="http://schemas.microsoft.com/office/drawing/2014/main" id="{FB4FFE1D-9F5E-4BF6-9D8E-00C560719C15}"/>
              </a:ext>
            </a:extLst>
          </p:cNvPr>
          <p:cNvSpPr txBox="1">
            <a:spLocks/>
          </p:cNvSpPr>
          <p:nvPr/>
        </p:nvSpPr>
        <p:spPr>
          <a:xfrm>
            <a:off x="1519426" y="305763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>
                <a:solidFill>
                  <a:srgbClr val="FFFFFF"/>
                </a:solidFill>
              </a:rPr>
              <a:t>Open-Source Project</a:t>
            </a:r>
          </a:p>
        </p:txBody>
      </p:sp>
      <p:sp>
        <p:nvSpPr>
          <p:cNvPr id="27" name="Google Shape;317;p40">
            <a:extLst>
              <a:ext uri="{FF2B5EF4-FFF2-40B4-BE49-F238E27FC236}">
                <a16:creationId xmlns:a16="http://schemas.microsoft.com/office/drawing/2014/main" id="{5484FC67-9FA5-4767-97BB-F8AE737ABEF5}"/>
              </a:ext>
            </a:extLst>
          </p:cNvPr>
          <p:cNvSpPr txBox="1">
            <a:spLocks/>
          </p:cNvSpPr>
          <p:nvPr/>
        </p:nvSpPr>
        <p:spPr>
          <a:xfrm>
            <a:off x="1292983" y="355024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/>
              <a:t>Open-source algorithms or codes from online communities</a:t>
            </a:r>
          </a:p>
          <a:p>
            <a:pPr marL="457200" indent="-317500">
              <a:buSzPts val="1400"/>
              <a:buFont typeface="Arial"/>
              <a:buChar char="●"/>
            </a:pPr>
            <a:endParaRPr lang="en-US"/>
          </a:p>
        </p:txBody>
      </p:sp>
      <p:sp>
        <p:nvSpPr>
          <p:cNvPr id="29" name="Google Shape;318;p40">
            <a:extLst>
              <a:ext uri="{FF2B5EF4-FFF2-40B4-BE49-F238E27FC236}">
                <a16:creationId xmlns:a16="http://schemas.microsoft.com/office/drawing/2014/main" id="{89036560-4044-48E1-9A91-5FCE5419ADFC}"/>
              </a:ext>
            </a:extLst>
          </p:cNvPr>
          <p:cNvSpPr txBox="1">
            <a:spLocks/>
          </p:cNvSpPr>
          <p:nvPr/>
        </p:nvSpPr>
        <p:spPr>
          <a:xfrm>
            <a:off x="4759989" y="3057644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>
                <a:solidFill>
                  <a:srgbClr val="FFFFFF"/>
                </a:solidFill>
              </a:rPr>
              <a:t>Paid Services</a:t>
            </a:r>
          </a:p>
        </p:txBody>
      </p:sp>
      <p:sp>
        <p:nvSpPr>
          <p:cNvPr id="31" name="Google Shape;319;p40">
            <a:extLst>
              <a:ext uri="{FF2B5EF4-FFF2-40B4-BE49-F238E27FC236}">
                <a16:creationId xmlns:a16="http://schemas.microsoft.com/office/drawing/2014/main" id="{F7954EF9-261D-478E-8849-A08B2621B359}"/>
              </a:ext>
            </a:extLst>
          </p:cNvPr>
          <p:cNvSpPr txBox="1">
            <a:spLocks/>
          </p:cNvSpPr>
          <p:nvPr/>
        </p:nvSpPr>
        <p:spPr>
          <a:xfrm>
            <a:off x="4573919" y="3563533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/>
              <a:t>AWS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/>
              <a:t>Google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/>
              <a:t>Others</a:t>
            </a:r>
          </a:p>
        </p:txBody>
      </p:sp>
      <p:sp>
        <p:nvSpPr>
          <p:cNvPr id="33" name="Google Shape;320;p40">
            <a:extLst>
              <a:ext uri="{FF2B5EF4-FFF2-40B4-BE49-F238E27FC236}">
                <a16:creationId xmlns:a16="http://schemas.microsoft.com/office/drawing/2014/main" id="{18583E56-EE22-418D-843B-1CBA5874855F}"/>
              </a:ext>
            </a:extLst>
          </p:cNvPr>
          <p:cNvSpPr/>
          <p:nvPr/>
        </p:nvSpPr>
        <p:spPr>
          <a:xfrm>
            <a:off x="689201" y="1455963"/>
            <a:ext cx="406200" cy="145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21;p40">
            <a:extLst>
              <a:ext uri="{FF2B5EF4-FFF2-40B4-BE49-F238E27FC236}">
                <a16:creationId xmlns:a16="http://schemas.microsoft.com/office/drawing/2014/main" id="{37F7F4AC-F5FC-4E40-8CAD-73119723EBC2}"/>
              </a:ext>
            </a:extLst>
          </p:cNvPr>
          <p:cNvSpPr/>
          <p:nvPr/>
        </p:nvSpPr>
        <p:spPr>
          <a:xfrm>
            <a:off x="689276" y="3098888"/>
            <a:ext cx="406200" cy="145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22;p40">
            <a:extLst>
              <a:ext uri="{FF2B5EF4-FFF2-40B4-BE49-F238E27FC236}">
                <a16:creationId xmlns:a16="http://schemas.microsoft.com/office/drawing/2014/main" id="{31B536A1-3054-4D53-B5BA-00E8B5A68F1A}"/>
              </a:ext>
            </a:extLst>
          </p:cNvPr>
          <p:cNvSpPr txBox="1">
            <a:spLocks/>
          </p:cNvSpPr>
          <p:nvPr/>
        </p:nvSpPr>
        <p:spPr>
          <a:xfrm rot="16199197">
            <a:off x="250160" y="1938956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/>
              <a:t>Internal</a:t>
            </a:r>
          </a:p>
        </p:txBody>
      </p:sp>
      <p:sp>
        <p:nvSpPr>
          <p:cNvPr id="39" name="Google Shape;323;p40">
            <a:extLst>
              <a:ext uri="{FF2B5EF4-FFF2-40B4-BE49-F238E27FC236}">
                <a16:creationId xmlns:a16="http://schemas.microsoft.com/office/drawing/2014/main" id="{644E4BF8-FEBA-4729-A258-5CE959EEF23E}"/>
              </a:ext>
            </a:extLst>
          </p:cNvPr>
          <p:cNvSpPr txBox="1">
            <a:spLocks/>
          </p:cNvSpPr>
          <p:nvPr/>
        </p:nvSpPr>
        <p:spPr>
          <a:xfrm rot="16200000">
            <a:off x="250226" y="358188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/>
              <a:t>External</a:t>
            </a:r>
          </a:p>
        </p:txBody>
      </p:sp>
      <p:sp>
        <p:nvSpPr>
          <p:cNvPr id="48" name="Google Shape;313;p40">
            <a:extLst>
              <a:ext uri="{FF2B5EF4-FFF2-40B4-BE49-F238E27FC236}">
                <a16:creationId xmlns:a16="http://schemas.microsoft.com/office/drawing/2014/main" id="{E75E4F34-C6E9-4AF5-9413-BC68542EBD7E}"/>
              </a:ext>
            </a:extLst>
          </p:cNvPr>
          <p:cNvSpPr txBox="1">
            <a:spLocks/>
          </p:cNvSpPr>
          <p:nvPr/>
        </p:nvSpPr>
        <p:spPr>
          <a:xfrm>
            <a:off x="4574907" y="1925398"/>
            <a:ext cx="2940443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●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"/>
              <a:buChar char="○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"/>
              <a:buChar char="■"/>
              <a:defRPr sz="1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Quicksand"/>
              <a:buChar char="●"/>
            </a:pPr>
            <a:r>
              <a:rPr lang="en-US">
                <a:latin typeface="Arial"/>
              </a:rPr>
              <a:t>Materials in ANU library</a:t>
            </a:r>
          </a:p>
          <a:p>
            <a:pPr>
              <a:buFont typeface="Quicksand"/>
              <a:buChar char="●"/>
            </a:pPr>
            <a:r>
              <a:rPr lang="en-US">
                <a:latin typeface="Arial"/>
              </a:rPr>
              <a:t>Resources from TechLaunch</a:t>
            </a:r>
          </a:p>
        </p:txBody>
      </p:sp>
    </p:spTree>
    <p:extLst>
      <p:ext uri="{BB962C8B-B14F-4D97-AF65-F5344CB8AC3E}">
        <p14:creationId xmlns:p14="http://schemas.microsoft.com/office/powerpoint/2010/main" val="410828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Team Charter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accent2"/>
                </a:solidFill>
              </a:rPr>
              <a:t>By</a:t>
            </a:r>
            <a:r>
              <a:rPr lang="zh-CN" altLang="en-US">
                <a:solidFill>
                  <a:schemeClr val="accent2"/>
                </a:solidFill>
              </a:rPr>
              <a:t> </a:t>
            </a:r>
            <a:r>
              <a:rPr lang="en-US" altLang="zh-CN" err="1">
                <a:solidFill>
                  <a:schemeClr val="accent2"/>
                </a:solidFill>
              </a:rPr>
              <a:t>Jiaye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066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rules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713317" y="1658761"/>
            <a:ext cx="608047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Attend scheduled meetings.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Actively contribute to the project.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Engage with other team members.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Work closely with the client to ensure requirements are met.</a:t>
            </a:r>
          </a:p>
        </p:txBody>
      </p:sp>
    </p:spTree>
    <p:extLst>
      <p:ext uri="{BB962C8B-B14F-4D97-AF65-F5344CB8AC3E}">
        <p14:creationId xmlns:p14="http://schemas.microsoft.com/office/powerpoint/2010/main" val="2194659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Meetings</a:t>
            </a:r>
            <a:endParaRPr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94FDB-3F71-4AE1-B66B-9E77776C31A1}"/>
              </a:ext>
            </a:extLst>
          </p:cNvPr>
          <p:cNvSpPr txBox="1"/>
          <p:nvPr/>
        </p:nvSpPr>
        <p:spPr>
          <a:xfrm>
            <a:off x="713317" y="1658761"/>
            <a:ext cx="6080475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Team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Task progress and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members expected</a:t>
            </a:r>
          </a:p>
          <a:p>
            <a:endParaRPr lang="en-US"/>
          </a:p>
          <a:p>
            <a:r>
              <a:rPr lang="en-US"/>
              <a:t>Client Meetings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Reporting and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Spokesperson required</a:t>
            </a:r>
          </a:p>
          <a:p>
            <a:endParaRPr lang="en-US"/>
          </a:p>
          <a:p>
            <a:r>
              <a:rPr lang="en-US"/>
              <a:t>Tutorial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members expected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8700EB2-7DF9-4151-B7BB-88807145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92" y="418130"/>
            <a:ext cx="1840490" cy="2599236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B85FEF3E-0C13-4738-A09A-3D6129D3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320" y="417743"/>
            <a:ext cx="1840490" cy="2600008"/>
          </a:xfrm>
          <a:prstGeom prst="rect">
            <a:avLst/>
          </a:prstGeom>
        </p:spPr>
      </p:pic>
      <p:pic>
        <p:nvPicPr>
          <p:cNvPr id="7" name="Picture 8" descr="Table&#10;&#10;Description automatically generated">
            <a:extLst>
              <a:ext uri="{FF2B5EF4-FFF2-40B4-BE49-F238E27FC236}">
                <a16:creationId xmlns:a16="http://schemas.microsoft.com/office/drawing/2014/main" id="{0CDDA6E4-637A-4773-BDFA-DDABB9794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696" y="2770783"/>
            <a:ext cx="1574224" cy="2264605"/>
          </a:xfrm>
          <a:prstGeom prst="rect">
            <a:avLst/>
          </a:prstGeom>
        </p:spPr>
      </p:pic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62868478-8663-41F3-9C13-1B711F678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792" y="3013801"/>
            <a:ext cx="1911929" cy="17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347975" y="1466218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190831" y="1228006"/>
            <a:ext cx="1100744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01</a:t>
            </a:r>
            <a:endParaRPr sz="40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4176528" y="2015170"/>
            <a:ext cx="14934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05</a:t>
            </a:r>
            <a:endParaRPr lang="en-US" sz="4000"/>
          </a:p>
        </p:txBody>
      </p:sp>
      <p:sp>
        <p:nvSpPr>
          <p:cNvPr id="35" name="Google Shape;199;p32">
            <a:extLst>
              <a:ext uri="{FF2B5EF4-FFF2-40B4-BE49-F238E27FC236}">
                <a16:creationId xmlns:a16="http://schemas.microsoft.com/office/drawing/2014/main" id="{F1BFB6BF-5E50-C04A-B39D-1ABADFD4F1A6}"/>
              </a:ext>
            </a:extLst>
          </p:cNvPr>
          <p:cNvSpPr txBox="1">
            <a:spLocks/>
          </p:cNvSpPr>
          <p:nvPr/>
        </p:nvSpPr>
        <p:spPr>
          <a:xfrm>
            <a:off x="167971" y="1985421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02</a:t>
            </a:r>
          </a:p>
        </p:txBody>
      </p:sp>
      <p:sp>
        <p:nvSpPr>
          <p:cNvPr id="36" name="Google Shape;199;p32">
            <a:extLst>
              <a:ext uri="{FF2B5EF4-FFF2-40B4-BE49-F238E27FC236}">
                <a16:creationId xmlns:a16="http://schemas.microsoft.com/office/drawing/2014/main" id="{FD7DBD6A-7E55-ED46-A24E-121FBC50C3B3}"/>
              </a:ext>
            </a:extLst>
          </p:cNvPr>
          <p:cNvSpPr txBox="1">
            <a:spLocks/>
          </p:cNvSpPr>
          <p:nvPr/>
        </p:nvSpPr>
        <p:spPr>
          <a:xfrm>
            <a:off x="167971" y="2811416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03</a:t>
            </a:r>
          </a:p>
        </p:txBody>
      </p:sp>
      <p:sp>
        <p:nvSpPr>
          <p:cNvPr id="37" name="Google Shape;199;p32">
            <a:extLst>
              <a:ext uri="{FF2B5EF4-FFF2-40B4-BE49-F238E27FC236}">
                <a16:creationId xmlns:a16="http://schemas.microsoft.com/office/drawing/2014/main" id="{F9005990-B32D-4C4E-9C23-7ABE1469705B}"/>
              </a:ext>
            </a:extLst>
          </p:cNvPr>
          <p:cNvSpPr txBox="1">
            <a:spLocks/>
          </p:cNvSpPr>
          <p:nvPr/>
        </p:nvSpPr>
        <p:spPr>
          <a:xfrm>
            <a:off x="4571677" y="1227483"/>
            <a:ext cx="1100744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04</a:t>
            </a:r>
          </a:p>
        </p:txBody>
      </p:sp>
      <p:sp>
        <p:nvSpPr>
          <p:cNvPr id="3" name="Google Shape;205;p32">
            <a:extLst>
              <a:ext uri="{FF2B5EF4-FFF2-40B4-BE49-F238E27FC236}">
                <a16:creationId xmlns:a16="http://schemas.microsoft.com/office/drawing/2014/main" id="{98A7C0E2-8612-448E-99FA-B651C1C3BA19}"/>
              </a:ext>
            </a:extLst>
          </p:cNvPr>
          <p:cNvSpPr txBox="1">
            <a:spLocks/>
          </p:cNvSpPr>
          <p:nvPr/>
        </p:nvSpPr>
        <p:spPr>
          <a:xfrm>
            <a:off x="4176528" y="2808118"/>
            <a:ext cx="1493400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"/>
              <a:buNone/>
              <a:defRPr sz="80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" sz="4000"/>
              <a:t>06</a:t>
            </a:r>
            <a:endParaRPr lang="en-US" sz="4000"/>
          </a:p>
        </p:txBody>
      </p:sp>
      <p:sp>
        <p:nvSpPr>
          <p:cNvPr id="10" name="Google Shape;198;p32">
            <a:extLst>
              <a:ext uri="{FF2B5EF4-FFF2-40B4-BE49-F238E27FC236}">
                <a16:creationId xmlns:a16="http://schemas.microsoft.com/office/drawing/2014/main" id="{FB175169-6B26-4D0F-A667-6F072AE4D667}"/>
              </a:ext>
            </a:extLst>
          </p:cNvPr>
          <p:cNvSpPr txBox="1">
            <a:spLocks/>
          </p:cNvSpPr>
          <p:nvPr/>
        </p:nvSpPr>
        <p:spPr>
          <a:xfrm>
            <a:off x="1347975" y="2220598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12" name="Google Shape;198;p32">
            <a:extLst>
              <a:ext uri="{FF2B5EF4-FFF2-40B4-BE49-F238E27FC236}">
                <a16:creationId xmlns:a16="http://schemas.microsoft.com/office/drawing/2014/main" id="{858DBE47-BBA0-42FB-8605-A848ED022434}"/>
              </a:ext>
            </a:extLst>
          </p:cNvPr>
          <p:cNvSpPr txBox="1">
            <a:spLocks/>
          </p:cNvSpPr>
          <p:nvPr/>
        </p:nvSpPr>
        <p:spPr>
          <a:xfrm>
            <a:off x="5732337" y="1466911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Resources</a:t>
            </a:r>
          </a:p>
        </p:txBody>
      </p:sp>
      <p:sp>
        <p:nvSpPr>
          <p:cNvPr id="14" name="Google Shape;198;p32">
            <a:extLst>
              <a:ext uri="{FF2B5EF4-FFF2-40B4-BE49-F238E27FC236}">
                <a16:creationId xmlns:a16="http://schemas.microsoft.com/office/drawing/2014/main" id="{FFC1CE66-3410-43BD-AED1-9B7AECCA5FF7}"/>
              </a:ext>
            </a:extLst>
          </p:cNvPr>
          <p:cNvSpPr txBox="1">
            <a:spLocks/>
          </p:cNvSpPr>
          <p:nvPr/>
        </p:nvSpPr>
        <p:spPr>
          <a:xfrm>
            <a:off x="5731298" y="2222979"/>
            <a:ext cx="2150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Team Charter</a:t>
            </a:r>
          </a:p>
        </p:txBody>
      </p:sp>
      <p:sp>
        <p:nvSpPr>
          <p:cNvPr id="16" name="Google Shape;198;p32">
            <a:extLst>
              <a:ext uri="{FF2B5EF4-FFF2-40B4-BE49-F238E27FC236}">
                <a16:creationId xmlns:a16="http://schemas.microsoft.com/office/drawing/2014/main" id="{171FA917-9F67-4600-A1C5-4F5DE4567DBE}"/>
              </a:ext>
            </a:extLst>
          </p:cNvPr>
          <p:cNvSpPr txBox="1">
            <a:spLocks/>
          </p:cNvSpPr>
          <p:nvPr/>
        </p:nvSpPr>
        <p:spPr>
          <a:xfrm>
            <a:off x="5710131" y="3031362"/>
            <a:ext cx="3488798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User Story Map and Schedule</a:t>
            </a:r>
          </a:p>
        </p:txBody>
      </p:sp>
      <p:sp>
        <p:nvSpPr>
          <p:cNvPr id="18" name="Google Shape;198;p32">
            <a:extLst>
              <a:ext uri="{FF2B5EF4-FFF2-40B4-BE49-F238E27FC236}">
                <a16:creationId xmlns:a16="http://schemas.microsoft.com/office/drawing/2014/main" id="{AC43BFC3-12E4-4137-B79E-08A850141265}"/>
              </a:ext>
            </a:extLst>
          </p:cNvPr>
          <p:cNvSpPr txBox="1">
            <a:spLocks/>
          </p:cNvSpPr>
          <p:nvPr/>
        </p:nvSpPr>
        <p:spPr>
          <a:xfrm>
            <a:off x="5731168" y="3053718"/>
            <a:ext cx="327054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20" name="Google Shape;198;p32">
            <a:extLst>
              <a:ext uri="{FF2B5EF4-FFF2-40B4-BE49-F238E27FC236}">
                <a16:creationId xmlns:a16="http://schemas.microsoft.com/office/drawing/2014/main" id="{2EE0D07F-C23A-4E1B-BB8E-CFE872741599}"/>
              </a:ext>
            </a:extLst>
          </p:cNvPr>
          <p:cNvSpPr txBox="1">
            <a:spLocks/>
          </p:cNvSpPr>
          <p:nvPr/>
        </p:nvSpPr>
        <p:spPr>
          <a:xfrm>
            <a:off x="1347975" y="2221445"/>
            <a:ext cx="241573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Project Client Map</a:t>
            </a:r>
          </a:p>
        </p:txBody>
      </p:sp>
      <p:sp>
        <p:nvSpPr>
          <p:cNvPr id="24" name="Google Shape;198;p32">
            <a:extLst>
              <a:ext uri="{FF2B5EF4-FFF2-40B4-BE49-F238E27FC236}">
                <a16:creationId xmlns:a16="http://schemas.microsoft.com/office/drawing/2014/main" id="{B5BC639B-6C3D-4F4F-86B0-5DE5BB021998}"/>
              </a:ext>
            </a:extLst>
          </p:cNvPr>
          <p:cNvSpPr txBox="1">
            <a:spLocks/>
          </p:cNvSpPr>
          <p:nvPr/>
        </p:nvSpPr>
        <p:spPr>
          <a:xfrm>
            <a:off x="1347975" y="3032551"/>
            <a:ext cx="2836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Risk and Constraints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1176793" y="2227050"/>
            <a:ext cx="725413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User Story Map &amp; Schedule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762979" y="3200734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Jiawei Fan and Yuchen Wang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425" y="1188366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606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481400" y="23502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User story map(USM)</a:t>
            </a:r>
          </a:p>
        </p:txBody>
      </p:sp>
      <p:pic>
        <p:nvPicPr>
          <p:cNvPr id="2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E50D13B-5668-4382-A734-FDD572F1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4" y="598116"/>
            <a:ext cx="7832270" cy="4226213"/>
          </a:xfrm>
          <a:prstGeom prst="rect">
            <a:avLst/>
          </a:prstGeom>
        </p:spPr>
      </p:pic>
      <p:sp>
        <p:nvSpPr>
          <p:cNvPr id="3" name="Google Shape;390;p44">
            <a:extLst>
              <a:ext uri="{FF2B5EF4-FFF2-40B4-BE49-F238E27FC236}">
                <a16:creationId xmlns:a16="http://schemas.microsoft.com/office/drawing/2014/main" id="{DA7B2B4F-6F5C-4D30-BC15-C412D77A52EE}"/>
              </a:ext>
            </a:extLst>
          </p:cNvPr>
          <p:cNvSpPr/>
          <p:nvPr/>
        </p:nvSpPr>
        <p:spPr>
          <a:xfrm>
            <a:off x="7349786" y="1428828"/>
            <a:ext cx="1462546" cy="498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MVP/Release 1</a:t>
            </a:r>
          </a:p>
        </p:txBody>
      </p:sp>
      <p:cxnSp>
        <p:nvCxnSpPr>
          <p:cNvPr id="4" name="Google Shape;405;p44">
            <a:extLst>
              <a:ext uri="{FF2B5EF4-FFF2-40B4-BE49-F238E27FC236}">
                <a16:creationId xmlns:a16="http://schemas.microsoft.com/office/drawing/2014/main" id="{A4EF0386-4CFD-428A-9AF2-7492D3C62116}"/>
              </a:ext>
            </a:extLst>
          </p:cNvPr>
          <p:cNvCxnSpPr/>
          <p:nvPr/>
        </p:nvCxnSpPr>
        <p:spPr>
          <a:xfrm flipH="1">
            <a:off x="6897640" y="1676702"/>
            <a:ext cx="448229" cy="14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90;p44">
            <a:extLst>
              <a:ext uri="{FF2B5EF4-FFF2-40B4-BE49-F238E27FC236}">
                <a16:creationId xmlns:a16="http://schemas.microsoft.com/office/drawing/2014/main" id="{6C9074E9-CF0B-4BC1-B979-33DB376331BB}"/>
              </a:ext>
            </a:extLst>
          </p:cNvPr>
          <p:cNvSpPr/>
          <p:nvPr/>
        </p:nvSpPr>
        <p:spPr>
          <a:xfrm>
            <a:off x="7356590" y="2639863"/>
            <a:ext cx="1462546" cy="498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Release 2</a:t>
            </a:r>
          </a:p>
        </p:txBody>
      </p:sp>
      <p:cxnSp>
        <p:nvCxnSpPr>
          <p:cNvPr id="13" name="Google Shape;405;p44">
            <a:extLst>
              <a:ext uri="{FF2B5EF4-FFF2-40B4-BE49-F238E27FC236}">
                <a16:creationId xmlns:a16="http://schemas.microsoft.com/office/drawing/2014/main" id="{1FB9BDFA-C93F-48D1-96C7-180CCB07DDB5}"/>
              </a:ext>
            </a:extLst>
          </p:cNvPr>
          <p:cNvCxnSpPr>
            <a:cxnSpLocks/>
          </p:cNvCxnSpPr>
          <p:nvPr/>
        </p:nvCxnSpPr>
        <p:spPr>
          <a:xfrm flipH="1">
            <a:off x="6904443" y="2887738"/>
            <a:ext cx="448229" cy="14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390;p44">
            <a:extLst>
              <a:ext uri="{FF2B5EF4-FFF2-40B4-BE49-F238E27FC236}">
                <a16:creationId xmlns:a16="http://schemas.microsoft.com/office/drawing/2014/main" id="{ECD5DCD9-2246-4F70-94CD-FAC717761E44}"/>
              </a:ext>
            </a:extLst>
          </p:cNvPr>
          <p:cNvSpPr/>
          <p:nvPr/>
        </p:nvSpPr>
        <p:spPr>
          <a:xfrm>
            <a:off x="7370197" y="3830488"/>
            <a:ext cx="1462546" cy="498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Release 3</a:t>
            </a:r>
          </a:p>
        </p:txBody>
      </p:sp>
      <p:cxnSp>
        <p:nvCxnSpPr>
          <p:cNvPr id="15" name="Google Shape;405;p44">
            <a:extLst>
              <a:ext uri="{FF2B5EF4-FFF2-40B4-BE49-F238E27FC236}">
                <a16:creationId xmlns:a16="http://schemas.microsoft.com/office/drawing/2014/main" id="{89A1E0D6-75DA-4347-B001-83D0C2B9D0A6}"/>
              </a:ext>
            </a:extLst>
          </p:cNvPr>
          <p:cNvCxnSpPr>
            <a:cxnSpLocks/>
          </p:cNvCxnSpPr>
          <p:nvPr/>
        </p:nvCxnSpPr>
        <p:spPr>
          <a:xfrm flipH="1">
            <a:off x="6918050" y="4078363"/>
            <a:ext cx="448229" cy="14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3475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032489" y="309868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Release 1/MVP</a:t>
            </a:r>
          </a:p>
        </p:txBody>
      </p:sp>
      <p:pic>
        <p:nvPicPr>
          <p:cNvPr id="3" name="Picture 3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0639E9E-8995-47BB-BA4E-57D9F4C2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0" y="892512"/>
            <a:ext cx="8138431" cy="34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6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195775" y="316672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Release 2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372CBE-9811-42C4-AA25-FE6E6768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8" y="2365132"/>
            <a:ext cx="9050110" cy="1705296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F732F6-B185-403B-99C6-C0FEF061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" y="1033259"/>
            <a:ext cx="9101137" cy="9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05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1291025" y="316672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Release 3</a:t>
            </a:r>
          </a:p>
        </p:txBody>
      </p:sp>
      <p:pic>
        <p:nvPicPr>
          <p:cNvPr id="2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C29727-E645-44C9-9FFC-69BA17D4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" y="1328601"/>
            <a:ext cx="8925791" cy="596454"/>
          </a:xfrm>
          <a:prstGeom prst="rect">
            <a:avLst/>
          </a:prstGeom>
        </p:spPr>
      </p:pic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F416ECD-F97F-4CC8-B061-92DC9CE8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55" y="2151178"/>
            <a:ext cx="6354040" cy="1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09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Schedule/Timeline</a:t>
            </a:r>
            <a:endParaRPr lang="en-US"/>
          </a:p>
        </p:txBody>
      </p:sp>
      <p:pic>
        <p:nvPicPr>
          <p:cNvPr id="5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D6555DCB-C2D1-482E-871F-DD7E34A6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1" y="1135820"/>
            <a:ext cx="2743200" cy="3340965"/>
          </a:xfrm>
          <a:prstGeom prst="rect">
            <a:avLst/>
          </a:prstGeom>
        </p:spPr>
      </p:pic>
      <p:sp>
        <p:nvSpPr>
          <p:cNvPr id="7" name="Google Shape;390;p44">
            <a:extLst>
              <a:ext uri="{FF2B5EF4-FFF2-40B4-BE49-F238E27FC236}">
                <a16:creationId xmlns:a16="http://schemas.microsoft.com/office/drawing/2014/main" id="{28189583-BD9D-4ED5-9C01-49CFC17A5ACF}"/>
              </a:ext>
            </a:extLst>
          </p:cNvPr>
          <p:cNvSpPr/>
          <p:nvPr/>
        </p:nvSpPr>
        <p:spPr>
          <a:xfrm>
            <a:off x="4390233" y="1136274"/>
            <a:ext cx="1217617" cy="559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User Map</a:t>
            </a:r>
          </a:p>
        </p:txBody>
      </p:sp>
      <p:cxnSp>
        <p:nvCxnSpPr>
          <p:cNvPr id="8" name="Google Shape;405;p44">
            <a:extLst>
              <a:ext uri="{FF2B5EF4-FFF2-40B4-BE49-F238E27FC236}">
                <a16:creationId xmlns:a16="http://schemas.microsoft.com/office/drawing/2014/main" id="{8463F0A8-B03D-436E-87B3-6A8BF7F1BA67}"/>
              </a:ext>
            </a:extLst>
          </p:cNvPr>
          <p:cNvCxnSpPr/>
          <p:nvPr/>
        </p:nvCxnSpPr>
        <p:spPr>
          <a:xfrm flipH="1">
            <a:off x="4992640" y="1697112"/>
            <a:ext cx="5997" cy="21918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91;p44">
            <a:extLst>
              <a:ext uri="{FF2B5EF4-FFF2-40B4-BE49-F238E27FC236}">
                <a16:creationId xmlns:a16="http://schemas.microsoft.com/office/drawing/2014/main" id="{5D002C01-F0A4-4B4F-B9CB-646212551CFB}"/>
              </a:ext>
            </a:extLst>
          </p:cNvPr>
          <p:cNvSpPr/>
          <p:nvPr/>
        </p:nvSpPr>
        <p:spPr>
          <a:xfrm>
            <a:off x="4380852" y="1912978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Tasks</a:t>
            </a:r>
          </a:p>
        </p:txBody>
      </p:sp>
      <p:cxnSp>
        <p:nvCxnSpPr>
          <p:cNvPr id="10" name="Google Shape;405;p44">
            <a:extLst>
              <a:ext uri="{FF2B5EF4-FFF2-40B4-BE49-F238E27FC236}">
                <a16:creationId xmlns:a16="http://schemas.microsoft.com/office/drawing/2014/main" id="{119A59D2-4056-4A07-9C17-34930A0740E6}"/>
              </a:ext>
            </a:extLst>
          </p:cNvPr>
          <p:cNvCxnSpPr/>
          <p:nvPr/>
        </p:nvCxnSpPr>
        <p:spPr>
          <a:xfrm flipH="1">
            <a:off x="4987091" y="2340744"/>
            <a:ext cx="5997" cy="2358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1;p44">
            <a:extLst>
              <a:ext uri="{FF2B5EF4-FFF2-40B4-BE49-F238E27FC236}">
                <a16:creationId xmlns:a16="http://schemas.microsoft.com/office/drawing/2014/main" id="{AF623088-A173-4A56-896B-F5DCD0E53432}"/>
              </a:ext>
            </a:extLst>
          </p:cNvPr>
          <p:cNvSpPr/>
          <p:nvPr/>
        </p:nvSpPr>
        <p:spPr>
          <a:xfrm>
            <a:off x="4386400" y="2573255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Deliverables</a:t>
            </a:r>
          </a:p>
        </p:txBody>
      </p:sp>
      <p:cxnSp>
        <p:nvCxnSpPr>
          <p:cNvPr id="18" name="Google Shape;405;p44">
            <a:extLst>
              <a:ext uri="{FF2B5EF4-FFF2-40B4-BE49-F238E27FC236}">
                <a16:creationId xmlns:a16="http://schemas.microsoft.com/office/drawing/2014/main" id="{D79CE5E7-4F0B-4884-B3B3-0071013604F1}"/>
              </a:ext>
            </a:extLst>
          </p:cNvPr>
          <p:cNvCxnSpPr>
            <a:cxnSpLocks/>
          </p:cNvCxnSpPr>
          <p:nvPr/>
        </p:nvCxnSpPr>
        <p:spPr>
          <a:xfrm flipH="1">
            <a:off x="4987091" y="3001021"/>
            <a:ext cx="5997" cy="2358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AFFBBF05-2A70-4E3B-BAEE-CD7C2314CBCA}"/>
              </a:ext>
            </a:extLst>
          </p:cNvPr>
          <p:cNvSpPr/>
          <p:nvPr/>
        </p:nvSpPr>
        <p:spPr>
          <a:xfrm>
            <a:off x="4164735" y="3258614"/>
            <a:ext cx="1675660" cy="66027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>
                <a:cs typeface="Arial"/>
              </a:rPr>
              <a:t>Ordering</a:t>
            </a:r>
          </a:p>
        </p:txBody>
      </p:sp>
      <p:cxnSp>
        <p:nvCxnSpPr>
          <p:cNvPr id="3" name="Google Shape;384;p44">
            <a:extLst>
              <a:ext uri="{FF2B5EF4-FFF2-40B4-BE49-F238E27FC236}">
                <a16:creationId xmlns:a16="http://schemas.microsoft.com/office/drawing/2014/main" id="{8832759A-A4A7-4FFB-8152-5FDF5B7D4BF4}"/>
              </a:ext>
            </a:extLst>
          </p:cNvPr>
          <p:cNvCxnSpPr/>
          <p:nvPr/>
        </p:nvCxnSpPr>
        <p:spPr>
          <a:xfrm>
            <a:off x="5838157" y="358921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Flowchart: Decision 19">
            <a:extLst>
              <a:ext uri="{FF2B5EF4-FFF2-40B4-BE49-F238E27FC236}">
                <a16:creationId xmlns:a16="http://schemas.microsoft.com/office/drawing/2014/main" id="{65257BC6-7A31-4F00-ACF8-3BEDC712FF3C}"/>
              </a:ext>
            </a:extLst>
          </p:cNvPr>
          <p:cNvSpPr/>
          <p:nvPr/>
        </p:nvSpPr>
        <p:spPr>
          <a:xfrm>
            <a:off x="6300924" y="3247517"/>
            <a:ext cx="1930892" cy="68801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300">
                <a:cs typeface="Arial"/>
              </a:rPr>
              <a:t>Estimating</a:t>
            </a:r>
            <a:endParaRPr lang="en-US" sz="1300"/>
          </a:p>
        </p:txBody>
      </p:sp>
      <p:cxnSp>
        <p:nvCxnSpPr>
          <p:cNvPr id="22" name="Google Shape;405;p44">
            <a:extLst>
              <a:ext uri="{FF2B5EF4-FFF2-40B4-BE49-F238E27FC236}">
                <a16:creationId xmlns:a16="http://schemas.microsoft.com/office/drawing/2014/main" id="{F6B29936-3EED-4BC4-9273-492E2AC2A130}"/>
              </a:ext>
            </a:extLst>
          </p:cNvPr>
          <p:cNvCxnSpPr>
            <a:cxnSpLocks/>
          </p:cNvCxnSpPr>
          <p:nvPr/>
        </p:nvCxnSpPr>
        <p:spPr>
          <a:xfrm flipH="1">
            <a:off x="7261994" y="3001021"/>
            <a:ext cx="5997" cy="2358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91;p44">
            <a:extLst>
              <a:ext uri="{FF2B5EF4-FFF2-40B4-BE49-F238E27FC236}">
                <a16:creationId xmlns:a16="http://schemas.microsoft.com/office/drawing/2014/main" id="{28021B8C-2372-479B-A295-1E9C10931CFF}"/>
              </a:ext>
            </a:extLst>
          </p:cNvPr>
          <p:cNvSpPr/>
          <p:nvPr/>
        </p:nvSpPr>
        <p:spPr>
          <a:xfrm>
            <a:off x="6655754" y="2573255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3 Releases</a:t>
            </a:r>
          </a:p>
        </p:txBody>
      </p:sp>
      <p:cxnSp>
        <p:nvCxnSpPr>
          <p:cNvPr id="25" name="Google Shape;405;p44">
            <a:extLst>
              <a:ext uri="{FF2B5EF4-FFF2-40B4-BE49-F238E27FC236}">
                <a16:creationId xmlns:a16="http://schemas.microsoft.com/office/drawing/2014/main" id="{AB3D5AAA-DEB1-45BF-85AB-9405F88BB5B1}"/>
              </a:ext>
            </a:extLst>
          </p:cNvPr>
          <p:cNvCxnSpPr>
            <a:cxnSpLocks/>
          </p:cNvCxnSpPr>
          <p:nvPr/>
        </p:nvCxnSpPr>
        <p:spPr>
          <a:xfrm flipH="1">
            <a:off x="7261994" y="2340744"/>
            <a:ext cx="5997" cy="2358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91;p44">
            <a:extLst>
              <a:ext uri="{FF2B5EF4-FFF2-40B4-BE49-F238E27FC236}">
                <a16:creationId xmlns:a16="http://schemas.microsoft.com/office/drawing/2014/main" id="{085B8B4D-8F39-4A6F-9643-99779D490F8F}"/>
              </a:ext>
            </a:extLst>
          </p:cNvPr>
          <p:cNvSpPr/>
          <p:nvPr/>
        </p:nvSpPr>
        <p:spPr>
          <a:xfrm>
            <a:off x="6650205" y="1912978"/>
            <a:ext cx="1228713" cy="426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D3F030A-33BF-4F45-A0C5-A80737CF2132}"/>
              </a:ext>
            </a:extLst>
          </p:cNvPr>
          <p:cNvSpPr/>
          <p:nvPr/>
        </p:nvSpPr>
        <p:spPr>
          <a:xfrm rot="8700000" flipH="1">
            <a:off x="6462283" y="3880729"/>
            <a:ext cx="374792" cy="19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089F7A-E83A-4BCD-ADEE-7138FBFDE215}"/>
              </a:ext>
            </a:extLst>
          </p:cNvPr>
          <p:cNvSpPr/>
          <p:nvPr/>
        </p:nvSpPr>
        <p:spPr>
          <a:xfrm>
            <a:off x="5102375" y="4165065"/>
            <a:ext cx="2587405" cy="3716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1F7F33-B3EE-4337-9A23-075141224C0F}"/>
              </a:ext>
            </a:extLst>
          </p:cNvPr>
          <p:cNvSpPr txBox="1"/>
          <p:nvPr/>
        </p:nvSpPr>
        <p:spPr>
          <a:xfrm>
            <a:off x="5236716" y="422410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Planning Poker Technique</a:t>
            </a:r>
          </a:p>
        </p:txBody>
      </p:sp>
    </p:spTree>
    <p:extLst>
      <p:ext uri="{BB962C8B-B14F-4D97-AF65-F5344CB8AC3E}">
        <p14:creationId xmlns:p14="http://schemas.microsoft.com/office/powerpoint/2010/main" val="222091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A4C6FB-B8C7-4102-9E7F-7F166028131D}"/>
              </a:ext>
            </a:extLst>
          </p:cNvPr>
          <p:cNvSpPr txBox="1"/>
          <p:nvPr/>
        </p:nvSpPr>
        <p:spPr>
          <a:xfrm>
            <a:off x="458084" y="1092810"/>
            <a:ext cx="419951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Improving  estimate accuracy.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Better compensating for missing information.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/>
              <a:t>Good way to reach consensus.</a:t>
            </a:r>
          </a:p>
        </p:txBody>
      </p:sp>
      <p:sp>
        <p:nvSpPr>
          <p:cNvPr id="11" name="Google Shape;389;p44">
            <a:extLst>
              <a:ext uri="{FF2B5EF4-FFF2-40B4-BE49-F238E27FC236}">
                <a16:creationId xmlns:a16="http://schemas.microsoft.com/office/drawing/2014/main" id="{66426606-30E0-40BC-A942-512781E17547}"/>
              </a:ext>
            </a:extLst>
          </p:cNvPr>
          <p:cNvSpPr txBox="1">
            <a:spLocks/>
          </p:cNvSpPr>
          <p:nvPr/>
        </p:nvSpPr>
        <p:spPr>
          <a:xfrm>
            <a:off x="-222864" y="33027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Reason of using Planning Poker</a:t>
            </a:r>
          </a:p>
        </p:txBody>
      </p:sp>
      <p:sp>
        <p:nvSpPr>
          <p:cNvPr id="27" name="Google Shape;389;p44">
            <a:extLst>
              <a:ext uri="{FF2B5EF4-FFF2-40B4-BE49-F238E27FC236}">
                <a16:creationId xmlns:a16="http://schemas.microsoft.com/office/drawing/2014/main" id="{1B645629-359D-4EBE-92D5-667E130A15A1}"/>
              </a:ext>
            </a:extLst>
          </p:cNvPr>
          <p:cNvSpPr txBox="1">
            <a:spLocks/>
          </p:cNvSpPr>
          <p:nvPr/>
        </p:nvSpPr>
        <p:spPr>
          <a:xfrm>
            <a:off x="4243714" y="330279"/>
            <a:ext cx="5105934" cy="48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00"/>
              <a:t>Process of using Planning Poker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AF9BC-3E81-49A8-BD63-B8F8676497D2}"/>
              </a:ext>
            </a:extLst>
          </p:cNvPr>
          <p:cNvSpPr txBox="1"/>
          <p:nvPr/>
        </p:nvSpPr>
        <p:spPr>
          <a:xfrm>
            <a:off x="4880273" y="1092810"/>
            <a:ext cx="421061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Step1</a:t>
            </a:r>
            <a:endParaRPr lang="en-US"/>
          </a:p>
          <a:p>
            <a:r>
              <a:rPr lang="en-US"/>
              <a:t>Picking a task as baseline and set a baseline story point.</a:t>
            </a:r>
          </a:p>
          <a:p>
            <a:endParaRPr lang="en-US"/>
          </a:p>
          <a:p>
            <a:r>
              <a:rPr lang="en-US" b="1"/>
              <a:t>Step2</a:t>
            </a:r>
          </a:p>
          <a:p>
            <a:r>
              <a:rPr lang="en-US"/>
              <a:t>All members gives story points to the other task based on the baseline.</a:t>
            </a:r>
          </a:p>
          <a:p>
            <a:endParaRPr lang="en-US" b="1"/>
          </a:p>
          <a:p>
            <a:r>
              <a:rPr lang="en-US" b="1"/>
              <a:t>Step3</a:t>
            </a:r>
          </a:p>
          <a:p>
            <a:r>
              <a:rPr lang="en-US"/>
              <a:t>1. Members' opinions are quite different: explain corresponding reasons and repeat step 2 untill  we reach consensus.</a:t>
            </a:r>
            <a:endParaRPr lang="en-US" b="1"/>
          </a:p>
          <a:p>
            <a:endParaRPr lang="en-US"/>
          </a:p>
          <a:p>
            <a:r>
              <a:rPr lang="en-US"/>
              <a:t>2. Members' opinions are similar: choose a median as final result.</a:t>
            </a:r>
          </a:p>
        </p:txBody>
      </p:sp>
    </p:spTree>
    <p:extLst>
      <p:ext uri="{BB962C8B-B14F-4D97-AF65-F5344CB8AC3E}">
        <p14:creationId xmlns:p14="http://schemas.microsoft.com/office/powerpoint/2010/main" val="395988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Thanks for Listening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817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/>
              <a:t>Introduction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</a:t>
            </a:r>
            <a:r>
              <a:rPr lang="en-AU" err="1">
                <a:solidFill>
                  <a:schemeClr val="accent2"/>
                </a:solidFill>
              </a:rPr>
              <a:t>Yuliang</a:t>
            </a:r>
            <a:r>
              <a:rPr lang="en-AU">
                <a:solidFill>
                  <a:schemeClr val="accent2"/>
                </a:solidFill>
              </a:rPr>
              <a:t> Ma 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44"/>
          <p:cNvCxnSpPr/>
          <p:nvPr/>
        </p:nvCxnSpPr>
        <p:spPr>
          <a:xfrm>
            <a:off x="5321675" y="31004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4"/>
          <p:cNvCxnSpPr/>
          <p:nvPr/>
        </p:nvCxnSpPr>
        <p:spPr>
          <a:xfrm>
            <a:off x="4916075" y="35721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4"/>
          <p:cNvCxnSpPr/>
          <p:nvPr/>
        </p:nvCxnSpPr>
        <p:spPr>
          <a:xfrm>
            <a:off x="5327000" y="40076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2" name="Google Shape;382;p44"/>
          <p:cNvCxnSpPr/>
          <p:nvPr/>
        </p:nvCxnSpPr>
        <p:spPr>
          <a:xfrm>
            <a:off x="5336075" y="3100450"/>
            <a:ext cx="5100" cy="9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4"/>
          <p:cNvCxnSpPr/>
          <p:nvPr/>
        </p:nvCxnSpPr>
        <p:spPr>
          <a:xfrm>
            <a:off x="5317150" y="14585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4"/>
          <p:cNvCxnSpPr/>
          <p:nvPr/>
        </p:nvCxnSpPr>
        <p:spPr>
          <a:xfrm>
            <a:off x="4911550" y="193020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4"/>
          <p:cNvCxnSpPr/>
          <p:nvPr/>
        </p:nvCxnSpPr>
        <p:spPr>
          <a:xfrm>
            <a:off x="5322475" y="2365725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4"/>
          <p:cNvCxnSpPr/>
          <p:nvPr/>
        </p:nvCxnSpPr>
        <p:spPr>
          <a:xfrm>
            <a:off x="3467025" y="1916750"/>
            <a:ext cx="425100" cy="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4"/>
          <p:cNvCxnSpPr/>
          <p:nvPr/>
        </p:nvCxnSpPr>
        <p:spPr>
          <a:xfrm>
            <a:off x="3477150" y="3553450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4"/>
          <p:cNvCxnSpPr/>
          <p:nvPr/>
        </p:nvCxnSpPr>
        <p:spPr>
          <a:xfrm>
            <a:off x="3065000" y="2749875"/>
            <a:ext cx="425100" cy="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4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About Our Client - </a:t>
            </a:r>
            <a:r>
              <a:rPr lang="en" err="1"/>
              <a:t>Cinefly</a:t>
            </a:r>
            <a:endParaRPr lang="en-US" err="1"/>
          </a:p>
        </p:txBody>
      </p:sp>
      <p:sp>
        <p:nvSpPr>
          <p:cNvPr id="390" name="Google Shape;390;p44"/>
          <p:cNvSpPr/>
          <p:nvPr/>
        </p:nvSpPr>
        <p:spPr>
          <a:xfrm>
            <a:off x="1253688" y="1799326"/>
            <a:ext cx="1906129" cy="18092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3626250" y="1258250"/>
            <a:ext cx="14673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3626250" y="2894950"/>
            <a:ext cx="1467300" cy="1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/>
          <p:nvPr/>
        </p:nvSpPr>
        <p:spPr>
          <a:xfrm>
            <a:off x="5703200" y="12582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5703200" y="28949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5703200" y="3802750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4"/>
          <p:cNvSpPr txBox="1">
            <a:spLocks noGrp="1"/>
          </p:cNvSpPr>
          <p:nvPr>
            <p:ph type="subTitle" idx="4294967295"/>
          </p:nvPr>
        </p:nvSpPr>
        <p:spPr>
          <a:xfrm>
            <a:off x="3677250" y="1720877"/>
            <a:ext cx="13653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solidFill>
                  <a:schemeClr val="accent1"/>
                </a:solidFill>
              </a:rPr>
              <a:t>Storyboard</a:t>
            </a:r>
            <a:endParaRPr lang="en-US"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4294967295"/>
          </p:nvPr>
        </p:nvSpPr>
        <p:spPr>
          <a:xfrm>
            <a:off x="3677250" y="3156872"/>
            <a:ext cx="13653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1200" b="1">
                <a:solidFill>
                  <a:schemeClr val="accent1"/>
                </a:solidFill>
              </a:rPr>
              <a:t>Customized Services Based on User Profile Database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0" name="Google Shape;400;p44"/>
          <p:cNvSpPr txBox="1">
            <a:spLocks noGrp="1"/>
          </p:cNvSpPr>
          <p:nvPr>
            <p:ph type="subTitle" idx="4294967295"/>
          </p:nvPr>
        </p:nvSpPr>
        <p:spPr>
          <a:xfrm>
            <a:off x="5696396" y="1309377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900" b="1">
                <a:solidFill>
                  <a:schemeClr val="accent6">
                    <a:lumMod val="95000"/>
                    <a:lumOff val="5000"/>
                  </a:schemeClr>
                </a:solidFill>
              </a:rPr>
              <a:t>Filming guideline</a:t>
            </a:r>
            <a:endParaRPr lang="en-US" sz="900" b="1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2877941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sz="900" b="1">
                <a:solidFill>
                  <a:schemeClr val="accent6">
                    <a:lumMod val="95000"/>
                    <a:lumOff val="5000"/>
                  </a:schemeClr>
                </a:solidFill>
              </a:rPr>
              <a:t>Customized guideline generation</a:t>
            </a:r>
            <a:endParaRPr lang="en-US" sz="900" b="1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4294967295"/>
          </p:nvPr>
        </p:nvSpPr>
        <p:spPr>
          <a:xfrm>
            <a:off x="5703200" y="3823161"/>
            <a:ext cx="15918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" sz="900" b="1">
                <a:solidFill>
                  <a:schemeClr val="accent6">
                    <a:lumMod val="95000"/>
                    <a:lumOff val="5000"/>
                  </a:schemeClr>
                </a:solidFill>
              </a:rPr>
              <a:t>Advertising</a:t>
            </a:r>
            <a:endParaRPr lang="en-US" sz="900" b="1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04" name="Google Shape;404;p44"/>
          <p:cNvCxnSpPr/>
          <p:nvPr/>
        </p:nvCxnSpPr>
        <p:spPr>
          <a:xfrm>
            <a:off x="3481325" y="1917225"/>
            <a:ext cx="10500" cy="164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44"/>
          <p:cNvCxnSpPr/>
          <p:nvPr/>
        </p:nvCxnSpPr>
        <p:spPr>
          <a:xfrm>
            <a:off x="5331550" y="1458525"/>
            <a:ext cx="5100" cy="9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93;p44">
            <a:extLst>
              <a:ext uri="{FF2B5EF4-FFF2-40B4-BE49-F238E27FC236}">
                <a16:creationId xmlns:a16="http://schemas.microsoft.com/office/drawing/2014/main" id="{FDCE108E-4B88-4F63-BD72-8D6FDE5B474B}"/>
              </a:ext>
            </a:extLst>
          </p:cNvPr>
          <p:cNvSpPr/>
          <p:nvPr/>
        </p:nvSpPr>
        <p:spPr>
          <a:xfrm>
            <a:off x="5730413" y="2142714"/>
            <a:ext cx="1591800" cy="4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0;p44">
            <a:extLst>
              <a:ext uri="{FF2B5EF4-FFF2-40B4-BE49-F238E27FC236}">
                <a16:creationId xmlns:a16="http://schemas.microsoft.com/office/drawing/2014/main" id="{7BF95FA8-EAEC-4539-9B09-2C680BC3BE68}"/>
              </a:ext>
            </a:extLst>
          </p:cNvPr>
          <p:cNvSpPr txBox="1">
            <a:spLocks/>
          </p:cNvSpPr>
          <p:nvPr/>
        </p:nvSpPr>
        <p:spPr>
          <a:xfrm>
            <a:off x="5736538" y="2135331"/>
            <a:ext cx="1554381" cy="418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" sz="900" b="1">
                <a:solidFill>
                  <a:schemeClr val="accent6">
                    <a:lumMod val="95000"/>
                    <a:lumOff val="5000"/>
                  </a:schemeClr>
                </a:solidFill>
              </a:rPr>
              <a:t>Post-processing patterns</a:t>
            </a:r>
            <a:endParaRPr lang="en-US" sz="900" b="1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814A64E-2317-42AD-B0C7-E4382F3960A5}"/>
              </a:ext>
            </a:extLst>
          </p:cNvPr>
          <p:cNvSpPr/>
          <p:nvPr/>
        </p:nvSpPr>
        <p:spPr>
          <a:xfrm rot="20520000">
            <a:off x="2899725" y="3945733"/>
            <a:ext cx="585107" cy="244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C305E-6E97-4FC4-BCD6-79700176C4FC}"/>
              </a:ext>
            </a:extLst>
          </p:cNvPr>
          <p:cNvSpPr txBox="1"/>
          <p:nvPr/>
        </p:nvSpPr>
        <p:spPr>
          <a:xfrm>
            <a:off x="1043667" y="4061052"/>
            <a:ext cx="17430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are working on!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AE059E-B056-423C-BF97-7D9CEE587306}"/>
              </a:ext>
            </a:extLst>
          </p:cNvPr>
          <p:cNvSpPr/>
          <p:nvPr/>
        </p:nvSpPr>
        <p:spPr>
          <a:xfrm>
            <a:off x="3713389" y="3080656"/>
            <a:ext cx="1296080" cy="10137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972EDF3-71EF-4BDE-B9DC-20DB8D21AF93}"/>
              </a:ext>
            </a:extLst>
          </p:cNvPr>
          <p:cNvSpPr/>
          <p:nvPr/>
        </p:nvSpPr>
        <p:spPr>
          <a:xfrm>
            <a:off x="1046389" y="4026351"/>
            <a:ext cx="1694090" cy="360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B2B5DF-2396-4957-AFA5-2E1B0881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95" y="2174523"/>
            <a:ext cx="1464128" cy="1314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54E81A-F351-41AC-8DCA-2AE877528295}"/>
              </a:ext>
            </a:extLst>
          </p:cNvPr>
          <p:cNvSpPr txBox="1"/>
          <p:nvPr/>
        </p:nvSpPr>
        <p:spPr>
          <a:xfrm>
            <a:off x="1451881" y="1798865"/>
            <a:ext cx="1743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600"/>
              </a:spcAft>
              <a:buClr>
                <a:schemeClr val="dk2"/>
              </a:buClr>
              <a:buSzPts val="1800"/>
            </a:pPr>
            <a:r>
              <a:rPr lang="en-US" sz="1800" b="1">
                <a:solidFill>
                  <a:schemeClr val="lt1"/>
                </a:solidFill>
                <a:latin typeface="Montserrat"/>
              </a:rPr>
              <a:t>K</a:t>
            </a:r>
            <a:r>
              <a:rPr lang="en-US" sz="1800" b="1">
                <a:solidFill>
                  <a:schemeClr val="lt1"/>
                </a:solidFill>
                <a:latin typeface="Montserrat"/>
                <a:sym typeface="Montserrat"/>
              </a:rPr>
              <a:t>ey Features</a:t>
            </a:r>
          </a:p>
        </p:txBody>
      </p:sp>
    </p:spTree>
    <p:extLst>
      <p:ext uri="{BB962C8B-B14F-4D97-AF65-F5344CB8AC3E}">
        <p14:creationId xmlns:p14="http://schemas.microsoft.com/office/powerpoint/2010/main" val="109260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Project Goal</a:t>
            </a:r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61" name="Google Shape;461;p48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set of machine learning algorithms that can extract key information from given videos to automatically create user profiles</a:t>
            </a:r>
          </a:p>
        </p:txBody>
      </p:sp>
      <p:sp>
        <p:nvSpPr>
          <p:cNvPr id="462" name="Google Shape;462;p48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database to store extracted demographics, psychographics, and behavioristics information</a:t>
            </a:r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Basic Tasks</a:t>
            </a:r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308235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Bonus Tasks (Not in MVP)</a:t>
            </a:r>
            <a:endParaRPr lang="en-US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26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Project Goal</a:t>
            </a:r>
            <a:endParaRPr lang="en" b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Finished Tasks</a:t>
            </a:r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308235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To Do in This Semester</a:t>
            </a:r>
            <a:endParaRPr lang="en-US"/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91;p44">
            <a:extLst>
              <a:ext uri="{FF2B5EF4-FFF2-40B4-BE49-F238E27FC236}">
                <a16:creationId xmlns:a16="http://schemas.microsoft.com/office/drawing/2014/main" id="{EFABEF72-0113-4A4B-A160-215920A6E96B}"/>
              </a:ext>
            </a:extLst>
          </p:cNvPr>
          <p:cNvSpPr/>
          <p:nvPr/>
        </p:nvSpPr>
        <p:spPr>
          <a:xfrm>
            <a:off x="3963027" y="2370634"/>
            <a:ext cx="2583085" cy="144526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012A5E-6C0D-4883-92A2-7084D1C9E9B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39935" y="2572381"/>
            <a:ext cx="2987100" cy="1279200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Use NLP technology to process the remaining labels</a:t>
            </a:r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5FDD3A34-FBB9-4E5D-BC13-4299576842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8641" y="2386276"/>
            <a:ext cx="2569976" cy="14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Initial Documents of the Project</a:t>
            </a:r>
            <a:endParaRPr lang="en-US"/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3"/>
          </p:nvPr>
        </p:nvSpPr>
        <p:spPr>
          <a:xfrm>
            <a:off x="713225" y="1382523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Statement of Work</a:t>
            </a:r>
            <a:endParaRPr lang="en-US"/>
          </a:p>
        </p:txBody>
      </p:sp>
      <p:sp>
        <p:nvSpPr>
          <p:cNvPr id="464" name="Google Shape;464;p48"/>
          <p:cNvSpPr txBox="1">
            <a:spLocks noGrp="1"/>
          </p:cNvSpPr>
          <p:nvPr>
            <p:ph type="subTitle" idx="4"/>
          </p:nvPr>
        </p:nvSpPr>
        <p:spPr>
          <a:xfrm>
            <a:off x="3736623" y="1382522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/>
              <a:t>Project Scope</a:t>
            </a:r>
          </a:p>
        </p:txBody>
      </p:sp>
      <p:sp>
        <p:nvSpPr>
          <p:cNvPr id="465" name="Google Shape;465;p48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8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9C0DEFD-E1CD-4AB0-81AA-F244B843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99" y="1964009"/>
            <a:ext cx="1695451" cy="2108263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A98C61D5-B48A-4586-B091-F3F6CF436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861" y="2205163"/>
            <a:ext cx="1698978" cy="1883229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ED3E14BD-604B-4004-9B88-9D709D62D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249" y="2056987"/>
            <a:ext cx="1469673" cy="1925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3A3EB8-C72E-49E1-BBDA-CC69EE5B97CB}"/>
              </a:ext>
            </a:extLst>
          </p:cNvPr>
          <p:cNvSpPr txBox="1"/>
          <p:nvPr/>
        </p:nvSpPr>
        <p:spPr>
          <a:xfrm>
            <a:off x="861572" y="4371535"/>
            <a:ext cx="6232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600"/>
              </a:spcAft>
              <a:buClr>
                <a:schemeClr val="accent1"/>
              </a:buClr>
              <a:buSzPts val="1800"/>
            </a:pPr>
            <a:r>
              <a:rPr lang="en-US" b="1"/>
              <a:t>Document Repository:</a:t>
            </a:r>
            <a:r>
              <a:rPr lang="en-US"/>
              <a:t> </a:t>
            </a:r>
            <a:r>
              <a:rPr lang="en-US" b="1" i="1">
                <a:solidFill>
                  <a:schemeClr val="accent1"/>
                </a:solidFill>
                <a:sym typeface="Montserrat"/>
              </a:rPr>
              <a:t>https://github.com/ch4ser/21-S2-2-C-Cinema</a:t>
            </a:r>
            <a:endParaRPr lang="en-US" b="1" i="1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FE2227-41FE-4827-AE18-4086BEF093CD}"/>
              </a:ext>
            </a:extLst>
          </p:cNvPr>
          <p:cNvSpPr/>
          <p:nvPr/>
        </p:nvSpPr>
        <p:spPr>
          <a:xfrm>
            <a:off x="866276" y="4343764"/>
            <a:ext cx="5848233" cy="3605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5A0759E-10DC-4FF0-A422-FC5654868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070" y="2206046"/>
            <a:ext cx="1450522" cy="18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379" y="2369925"/>
            <a:ext cx="60073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Project Client Map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057572" y="3518649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AU">
                <a:solidFill>
                  <a:schemeClr val="accent2"/>
                </a:solidFill>
              </a:rPr>
              <a:t>By </a:t>
            </a:r>
            <a:r>
              <a:rPr lang="en-AU" err="1">
                <a:solidFill>
                  <a:schemeClr val="accent2"/>
                </a:solidFill>
              </a:rPr>
              <a:t>Xiaoxiang</a:t>
            </a:r>
            <a:r>
              <a:rPr lang="en-AU">
                <a:solidFill>
                  <a:schemeClr val="accent2"/>
                </a:solidFill>
              </a:rPr>
              <a:t> Kong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95139" y="994434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806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F506A8A-3517-449E-97F9-0D49D2027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7" y="-539"/>
            <a:ext cx="9148312" cy="51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3237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27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Management Consulting Toolkit by Slidesgo</vt:lpstr>
      <vt:lpstr>COMP8715  The Cinema Project </vt:lpstr>
      <vt:lpstr>Table of Contents</vt:lpstr>
      <vt:lpstr>Introduction</vt:lpstr>
      <vt:lpstr>About Our Client - Cinefly</vt:lpstr>
      <vt:lpstr>Project Goal </vt:lpstr>
      <vt:lpstr>Project Goal </vt:lpstr>
      <vt:lpstr>Initial Documents of the Project</vt:lpstr>
      <vt:lpstr>Project Client Map</vt:lpstr>
      <vt:lpstr>PowerPoint Presentation</vt:lpstr>
      <vt:lpstr>Risk &amp; Constraints</vt:lpstr>
      <vt:lpstr>Risk Control </vt:lpstr>
      <vt:lpstr>Risk Register and Solution Tables</vt:lpstr>
      <vt:lpstr>Constraints</vt:lpstr>
      <vt:lpstr>Resources</vt:lpstr>
      <vt:lpstr>Tools</vt:lpstr>
      <vt:lpstr>Resources</vt:lpstr>
      <vt:lpstr>Team Charter</vt:lpstr>
      <vt:lpstr>Team rules</vt:lpstr>
      <vt:lpstr>Meetings</vt:lpstr>
      <vt:lpstr>User Story Map &amp; Schedule</vt:lpstr>
      <vt:lpstr>PowerPoint Presentation</vt:lpstr>
      <vt:lpstr>PowerPoint Presentation</vt:lpstr>
      <vt:lpstr>PowerPoint Presentation</vt:lpstr>
      <vt:lpstr>PowerPoint Presentation</vt:lpstr>
      <vt:lpstr>Schedule/Timeline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COMP8715  The Cinema Project </dc:title>
  <cp:revision>2</cp:revision>
  <dcterms:modified xsi:type="dcterms:W3CDTF">2021-08-17T03:43:07Z</dcterms:modified>
</cp:coreProperties>
</file>